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charts/chart1.xml" ContentType="application/vnd.openxmlformats-officedocument.drawingml.chart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Realized savings</c:v>
                </c:pt>
              </c:strCache>
            </c:strRef>
          </c:tx>
          <c:spPr>
            <a:solidFill>
              <a:srgbClr val="1D242D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100" u="none">
                    <a:solidFill>
                      <a:srgbClr val="1D242D"/>
                    </a:solidFill>
                    <a:latin typeface="Switzer Semibold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410</c:v>
                </c:pt>
                <c:pt idx="1">
                  <c:v>680</c:v>
                </c:pt>
                <c:pt idx="2">
                  <c:v>940</c:v>
                </c:pt>
                <c:pt idx="3">
                  <c:v>1240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1100" u="none">
                  <a:solidFill>
                    <a:srgbClr val="1D242D"/>
                  </a:solidFill>
                  <a:latin typeface="Switzer Semibold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55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E6B65"/>
                </a:solidFill>
                <a:latin typeface="Switzer Medium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6E3DA"/>
              </a:solidFill>
              <a:prstDash val="solid"/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6E6B65"/>
                    </a:solidFill>
                    <a:latin typeface="Switzer Medium"/>
                  </a:defRPr>
                </a:pPr>
                <a:r>
                  <a:rPr sz="1000" b="0" i="0" u="none" strike="noStrike">
                    <a:solidFill>
                      <a:srgbClr val="6E6B65"/>
                    </a:solidFill>
                    <a:latin typeface="Switzer Medium"/>
                  </a:rPr>
                  <a:t>$K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6E6B65"/>
                </a:solidFill>
                <a:latin typeface="Switzer Medium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solidFill>
          <a:srgbClr val="FCFCF9"/>
        </a:solidFill>
        <a:ln>
          <a:noFill/>
        </a:ln>
        <a:effectLst/>
      </c:spPr>
    </c:plotArea>
    <c:plotVisOnly val="1"/>
    <c:dispBlanksAs val="span"/>
  </c:chart>
  <c:spPr>
    <a:solidFill>
      <a:srgbClr val="FCFCF9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template. Duplicate the closest layout and swap text. Real logo and strata imagery are embedded; replace with kit files when published to pointfive.co/brand/guidelines.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 quote. Customer voice outweighs ours. Attribution in medium weight.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/ CTA. One verb-first action. Bookends the cover.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non-negotiables. Ink slides like this one add contrast — use them for openers, big statements and closes.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Numbered agenda. Two-word labels; detail in the description column.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between major parts. Ink + the isometric strata gives the deck rhythm.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Default content slide. Left-aligned. The hero render is the one bold visual; swap for a product screen or chart.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or audience split. Pair a cream card with an ink card for contrast.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numbers on ink for maximum impact. Set the figure huge and semibold.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Native editable chart. Single ink series. Keep product severity colors out of marketing.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Integration / logo wall. The color vendor marks bring legitimate color; everything around them stays cream and 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.xml"/><Relationship Id="rId2" Type="http://schemas.openxmlformats.org/officeDocument/2006/relationships/image" Target="../media/image-8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FC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ssets/wordmark-ink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248" y="640080"/>
            <a:ext cx="1205802" cy="182880"/>
          </a:xfrm>
          <a:prstGeom prst="rect">
            <a:avLst/>
          </a:prstGeom>
        </p:spPr>
      </p:pic>
      <p:pic>
        <p:nvPicPr>
          <p:cNvPr id="3" name="Image 1" descr="/home/claude/assets/strata-hero.cream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240" y="1234440"/>
            <a:ext cx="4434840" cy="443484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41248" y="2514600"/>
            <a:ext cx="105091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160" kern="0" dirty="0">
                <a:solidFill>
                  <a:srgbClr val="6E6B65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POINTFIVE · 2026 BRAND SYSTEM</a:t>
            </a:r>
            <a:endParaRPr lang="en-US" sz="1100" dirty="0"/>
          </a:p>
        </p:txBody>
      </p:sp>
      <p:sp>
        <p:nvSpPr>
          <p:cNvPr id="5" name="Text 1"/>
          <p:cNvSpPr/>
          <p:nvPr/>
        </p:nvSpPr>
        <p:spPr>
          <a:xfrm>
            <a:off x="841248" y="2834640"/>
            <a:ext cx="658368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4800" spc="-120" kern="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Corporate</a:t>
            </a:r>
            <a:endParaRPr lang="en-US" sz="48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4800" spc="-120" kern="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presentation template</a:t>
            </a:r>
            <a:endParaRPr lang="en-US" sz="4800" dirty="0"/>
          </a:p>
        </p:txBody>
      </p:sp>
      <p:sp>
        <p:nvSpPr>
          <p:cNvPr id="6" name="Text 2"/>
          <p:cNvSpPr/>
          <p:nvPr/>
        </p:nvSpPr>
        <p:spPr>
          <a:xfrm>
            <a:off x="841248" y="5074920"/>
            <a:ext cx="6309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500" dirty="0">
                <a:solidFill>
                  <a:srgbClr val="34322F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Cream and ink. One typeface. Evidence over adjectives. Duplicate any layout that follows and replace the copy.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2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5528" y="1097280"/>
            <a:ext cx="1371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600" dirty="0">
                <a:solidFill>
                  <a:srgbClr val="C9C5BA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“</a:t>
            </a:r>
            <a:endParaRPr lang="en-US" sz="9600" dirty="0"/>
          </a:p>
        </p:txBody>
      </p:sp>
      <p:sp>
        <p:nvSpPr>
          <p:cNvPr id="3" name="Text 1"/>
          <p:cNvSpPr/>
          <p:nvPr/>
        </p:nvSpPr>
        <p:spPr>
          <a:xfrm>
            <a:off x="841248" y="2286000"/>
            <a:ext cx="877824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2000"/>
              </a:lnSpc>
              <a:buNone/>
            </a:pPr>
            <a:r>
              <a:rPr lang="en-US" sz="3100" spc="-60" kern="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PointFive found waste below the dashboard line and made it safe for engineering to act.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841248" y="4754880"/>
            <a:ext cx="73152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25000"/>
              </a:lnSpc>
              <a:buNone/>
            </a:pPr>
            <a:r>
              <a:rPr lang="en-US" sz="1400" dirty="0">
                <a:solidFill>
                  <a:srgbClr val="1D242D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Head of Cloud Infrastructure</a:t>
            </a:r>
            <a:endParaRPr lang="en-US" sz="140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140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Nubank</a:t>
            </a:r>
            <a:endParaRPr lang="en-US" sz="1400" dirty="0"/>
          </a:p>
        </p:txBody>
      </p:sp>
      <p:pic>
        <p:nvPicPr>
          <p:cNvPr id="5" name="Image 0" descr="/home/claude/assets/strata-iso-onCrea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0" y="1737360"/>
            <a:ext cx="3121051" cy="3657600"/>
          </a:xfrm>
          <a:prstGeom prst="rect">
            <a:avLst/>
          </a:prstGeom>
        </p:spPr>
      </p:pic>
      <p:pic>
        <p:nvPicPr>
          <p:cNvPr id="6" name="Image 1" descr="/home/claude/assets/wordmark-in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6355080"/>
            <a:ext cx="964642" cy="14630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436047" y="6327648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D24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ssets/wordmark-crea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248" y="640080"/>
            <a:ext cx="964642" cy="146304"/>
          </a:xfrm>
          <a:prstGeom prst="rect">
            <a:avLst/>
          </a:prstGeom>
        </p:spPr>
      </p:pic>
      <p:pic>
        <p:nvPicPr>
          <p:cNvPr id="3" name="Image 1" descr="/home/claude/assets/strata-iso-onIn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520" y="1097280"/>
            <a:ext cx="3979340" cy="466344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41248" y="2377440"/>
            <a:ext cx="74980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4600" spc="-120" kern="0" dirty="0">
                <a:solidFill>
                  <a:srgbClr val="FCFCF9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Find your first $1M</a:t>
            </a:r>
            <a:endParaRPr lang="en-US" sz="46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4600" spc="-120" kern="0" dirty="0">
                <a:solidFill>
                  <a:srgbClr val="FCFCF9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in waste in 14 days.</a:t>
            </a:r>
            <a:endParaRPr lang="en-US" sz="4600" dirty="0"/>
          </a:p>
        </p:txBody>
      </p:sp>
      <p:sp>
        <p:nvSpPr>
          <p:cNvPr id="5" name="Text 1"/>
          <p:cNvSpPr/>
          <p:nvPr/>
        </p:nvSpPr>
        <p:spPr>
          <a:xfrm>
            <a:off x="841248" y="4800600"/>
            <a:ext cx="73152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C9C5BA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Request a demo  ·  pointfive.co/request-demo</a:t>
            </a:r>
            <a:endParaRPr lang="en-US" sz="14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C9C5BA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Talk to the team  ·  pointfive.co/talk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D24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ssets/wordmark-crea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248" y="640080"/>
            <a:ext cx="964642" cy="14630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1248" y="1828800"/>
            <a:ext cx="105091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160" kern="0" dirty="0">
                <a:solidFill>
                  <a:srgbClr val="C9C5BA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HOW TO USE THIS TEMPLATE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841248" y="2148840"/>
            <a:ext cx="6400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200" spc="-80" kern="0" dirty="0">
                <a:solidFill>
                  <a:srgbClr val="FCFCF9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Five rules that keep</a:t>
            </a:r>
            <a:endParaRPr lang="en-US" sz="32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3200" spc="-80" kern="0" dirty="0">
                <a:solidFill>
                  <a:srgbClr val="FCFCF9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any deck on brand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841248" y="3703320"/>
            <a:ext cx="502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C9C5BA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01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1389888" y="3685032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FCFCF9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Two colors only  </a:t>
            </a:r>
            <a:pPr indent="0" marL="0">
              <a:buNone/>
            </a:pPr>
            <a:r>
              <a:rPr lang="en-US" sz="1350" dirty="0">
                <a:solidFill>
                  <a:srgbClr val="C9C5BA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Cream and ink. The legacy blue is retired.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841248" y="4233672"/>
            <a:ext cx="502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C9C5BA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1389888" y="4215384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FCFCF9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One typeface  </a:t>
            </a:r>
            <a:pPr indent="0" marL="0">
              <a:buNone/>
            </a:pPr>
            <a:r>
              <a:rPr lang="en-US" sz="1350" dirty="0">
                <a:solidFill>
                  <a:srgbClr val="C9C5BA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Switzer, end to end. Sentence case everywhere.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841248" y="4764024"/>
            <a:ext cx="502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C9C5BA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03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389888" y="4745736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FCFCF9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Numbers earn the space  </a:t>
            </a:r>
            <a:pPr indent="0" marL="0">
              <a:buNone/>
            </a:pPr>
            <a:r>
              <a:rPr lang="en-US" sz="1350" dirty="0">
                <a:solidFill>
                  <a:srgbClr val="C9C5BA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Make the stat big and semibold.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841248" y="5294376"/>
            <a:ext cx="502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C9C5BA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04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1389888" y="5276088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FCFCF9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One focal point  </a:t>
            </a:r>
            <a:pPr indent="0" marL="0">
              <a:buNone/>
            </a:pPr>
            <a:r>
              <a:rPr lang="en-US" sz="1350" dirty="0">
                <a:solidFill>
                  <a:srgbClr val="C9C5BA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One bold visual or number per slide.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841248" y="5824728"/>
            <a:ext cx="502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C9C5BA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05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1389888" y="5806440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FCFCF9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Pull, don’t invent  </a:t>
            </a:r>
            <a:pPr indent="0" marL="0">
              <a:buNone/>
            </a:pPr>
            <a:r>
              <a:rPr lang="en-US" sz="1350" dirty="0">
                <a:solidFill>
                  <a:srgbClr val="C9C5BA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Pull from pointfive.co/brand/guidelines.</a:t>
            </a:r>
            <a:endParaRPr lang="en-US" sz="1350" dirty="0"/>
          </a:p>
        </p:txBody>
      </p:sp>
      <p:pic>
        <p:nvPicPr>
          <p:cNvPr id="15" name="Image 1" descr="/home/claude/assets/strata-iso-onIn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1371600"/>
            <a:ext cx="3589209" cy="4206240"/>
          </a:xfrm>
          <a:prstGeom prst="rect">
            <a:avLst/>
          </a:prstGeom>
        </p:spPr>
      </p:pic>
      <p:pic>
        <p:nvPicPr>
          <p:cNvPr id="16" name="Image 2" descr="/home/claude/assets/wordmark-cream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6355080"/>
            <a:ext cx="964642" cy="14630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0436047" y="6327648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02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FC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1248" y="658368"/>
            <a:ext cx="105091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160" kern="0" dirty="0">
                <a:solidFill>
                  <a:srgbClr val="6E6B65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AGENDA LAYOUT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841248" y="987552"/>
            <a:ext cx="98755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spc="-70" kern="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What we’ll cover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841248" y="2286000"/>
            <a:ext cx="822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C9C5BA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01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1755648" y="2286000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Where we are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5413248" y="2286000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34322F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Context and the headline number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841248" y="2889504"/>
            <a:ext cx="8503920" cy="0"/>
          </a:xfrm>
          <a:prstGeom prst="line">
            <a:avLst/>
          </a:prstGeom>
          <a:noFill/>
          <a:ln w="12700">
            <a:solidFill>
              <a:srgbClr val="E6E3D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41248" y="3017520"/>
            <a:ext cx="822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C9C5BA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02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1755648" y="3017520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The problem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5413248" y="3017520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34322F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What the data shows today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841248" y="3621024"/>
            <a:ext cx="8503920" cy="0"/>
          </a:xfrm>
          <a:prstGeom prst="line">
            <a:avLst/>
          </a:prstGeom>
          <a:noFill/>
          <a:ln w="12700">
            <a:solidFill>
              <a:srgbClr val="E6E3DA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41248" y="3749040"/>
            <a:ext cx="822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C9C5BA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03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1755648" y="3749040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The approach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5413248" y="3749040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34322F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How PointFive closes the loop</a:t>
            </a:r>
            <a:endParaRPr lang="en-US" sz="1350" dirty="0"/>
          </a:p>
        </p:txBody>
      </p:sp>
      <p:sp>
        <p:nvSpPr>
          <p:cNvPr id="15" name="Shape 13"/>
          <p:cNvSpPr/>
          <p:nvPr/>
        </p:nvSpPr>
        <p:spPr>
          <a:xfrm>
            <a:off x="841248" y="4352544"/>
            <a:ext cx="8503920" cy="0"/>
          </a:xfrm>
          <a:prstGeom prst="line">
            <a:avLst/>
          </a:prstGeom>
          <a:noFill/>
          <a:ln w="12700">
            <a:solidFill>
              <a:srgbClr val="E6E3DA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41248" y="4480560"/>
            <a:ext cx="822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C9C5BA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04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1755648" y="4480560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Proof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5413248" y="4480560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34322F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Results from production</a:t>
            </a:r>
            <a:endParaRPr lang="en-US" sz="1350" dirty="0"/>
          </a:p>
        </p:txBody>
      </p:sp>
      <p:sp>
        <p:nvSpPr>
          <p:cNvPr id="19" name="Shape 17"/>
          <p:cNvSpPr/>
          <p:nvPr/>
        </p:nvSpPr>
        <p:spPr>
          <a:xfrm>
            <a:off x="841248" y="5084064"/>
            <a:ext cx="8503920" cy="0"/>
          </a:xfrm>
          <a:prstGeom prst="line">
            <a:avLst/>
          </a:prstGeom>
          <a:noFill/>
          <a:ln w="12700">
            <a:solidFill>
              <a:srgbClr val="E6E3DA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41248" y="5212080"/>
            <a:ext cx="822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C9C5BA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05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1755648" y="5212080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Next steps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5413248" y="5212080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34322F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Owners and timeline</a:t>
            </a:r>
            <a:endParaRPr lang="en-US" sz="1350" dirty="0"/>
          </a:p>
        </p:txBody>
      </p:sp>
      <p:sp>
        <p:nvSpPr>
          <p:cNvPr id="23" name="Shape 21"/>
          <p:cNvSpPr/>
          <p:nvPr/>
        </p:nvSpPr>
        <p:spPr>
          <a:xfrm>
            <a:off x="841248" y="5815584"/>
            <a:ext cx="8503920" cy="0"/>
          </a:xfrm>
          <a:prstGeom prst="line">
            <a:avLst/>
          </a:prstGeom>
          <a:noFill/>
          <a:ln w="12700">
            <a:solidFill>
              <a:srgbClr val="E6E3DA"/>
            </a:solidFill>
            <a:prstDash val="solid"/>
          </a:ln>
        </p:spPr>
      </p:sp>
      <p:pic>
        <p:nvPicPr>
          <p:cNvPr id="24" name="Image 0" descr="/home/claude/assets/strata-iso-onCrea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0" y="2011680"/>
            <a:ext cx="2652894" cy="3108960"/>
          </a:xfrm>
          <a:prstGeom prst="rect">
            <a:avLst/>
          </a:prstGeom>
        </p:spPr>
      </p:pic>
      <p:pic>
        <p:nvPicPr>
          <p:cNvPr id="25" name="Image 1" descr="/home/claude/assets/wordmark-in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6355080"/>
            <a:ext cx="964642" cy="146304"/>
          </a:xfrm>
          <a:prstGeom prst="rect">
            <a:avLst/>
          </a:prstGeom>
        </p:spPr>
      </p:pic>
      <p:sp>
        <p:nvSpPr>
          <p:cNvPr id="26" name="Text 22"/>
          <p:cNvSpPr/>
          <p:nvPr/>
        </p:nvSpPr>
        <p:spPr>
          <a:xfrm>
            <a:off x="10436047" y="6327648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03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D24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ssets/wordmark-crea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248" y="640080"/>
            <a:ext cx="964642" cy="146304"/>
          </a:xfrm>
          <a:prstGeom prst="rect">
            <a:avLst/>
          </a:prstGeom>
        </p:spPr>
      </p:pic>
      <p:pic>
        <p:nvPicPr>
          <p:cNvPr id="3" name="Image 1" descr="/home/claude/assets/strata-iso-onIn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0" y="1143000"/>
            <a:ext cx="3901314" cy="4572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41248" y="2331720"/>
            <a:ext cx="2743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spc="100" kern="0" dirty="0">
                <a:solidFill>
                  <a:srgbClr val="C9C5BA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01</a:t>
            </a:r>
            <a:endParaRPr lang="en-US" sz="2000" dirty="0"/>
          </a:p>
        </p:txBody>
      </p:sp>
      <p:sp>
        <p:nvSpPr>
          <p:cNvPr id="5" name="Text 1"/>
          <p:cNvSpPr/>
          <p:nvPr/>
        </p:nvSpPr>
        <p:spPr>
          <a:xfrm>
            <a:off x="841248" y="2788920"/>
            <a:ext cx="74980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4200" spc="-100" kern="0" dirty="0">
                <a:solidFill>
                  <a:srgbClr val="FCFCF9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Section divider</a:t>
            </a:r>
            <a:endParaRPr lang="en-US" sz="4200" dirty="0"/>
          </a:p>
        </p:txBody>
      </p:sp>
      <p:sp>
        <p:nvSpPr>
          <p:cNvPr id="6" name="Text 2"/>
          <p:cNvSpPr/>
          <p:nvPr/>
        </p:nvSpPr>
        <p:spPr>
          <a:xfrm>
            <a:off x="841248" y="4343400"/>
            <a:ext cx="6400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500" dirty="0">
                <a:solidFill>
                  <a:srgbClr val="C9C5BA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A one-line standfirst sets up the section. Declarative, specific, two lines at most.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FC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1248" y="658368"/>
            <a:ext cx="105091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160" kern="0" dirty="0">
                <a:solidFill>
                  <a:srgbClr val="6E6B65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CONTENT LAYOUT · SINGLE COLUMN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841248" y="987552"/>
            <a:ext cx="676656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spc="-70" kern="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Detect deeper. Fix faster.</a:t>
            </a:r>
            <a:endParaRPr lang="en-US" sz="31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3100" spc="-70" kern="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Govern continuously.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841248" y="2331720"/>
            <a:ext cx="63093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550" dirty="0">
                <a:solidFill>
                  <a:srgbClr val="34322F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Two engines that work together. Detection reads your environment the way an expert would; remediation writes the pull request, opens the ticket, and tracks it to completion.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841248" y="3520440"/>
            <a:ext cx="63093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900"/>
              </a:spcAft>
              <a:buSzPct val="100000"/>
              <a:buChar char="–"/>
            </a:pPr>
            <a:r>
              <a:rPr lang="en-US" sz="1450" dirty="0">
                <a:solidFill>
                  <a:srgbClr val="1D242D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Architecture-aware findings, not just CSV exports</a:t>
            </a:r>
            <a:endParaRPr lang="en-US" sz="1450" dirty="0"/>
          </a:p>
          <a:p>
            <a:pPr marL="342900" indent="-342900">
              <a:spcAft>
                <a:spcPts val="900"/>
              </a:spcAft>
              <a:buSzPct val="100000"/>
              <a:buChar char="–"/>
            </a:pPr>
            <a:r>
              <a:rPr lang="en-US" sz="1450" dirty="0">
                <a:solidFill>
                  <a:srgbClr val="1D242D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Multi-cloud and Kubernetes-native context</a:t>
            </a:r>
            <a:endParaRPr lang="en-US" sz="1450" dirty="0"/>
          </a:p>
          <a:p>
            <a:pPr marL="342900" indent="-342900">
              <a:spcAft>
                <a:spcPts val="900"/>
              </a:spcAft>
              <a:buSzPct val="100000"/>
              <a:buChar char="–"/>
            </a:pPr>
            <a:r>
              <a:rPr lang="en-US" sz="1450" dirty="0">
                <a:solidFill>
                  <a:srgbClr val="1D242D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Realized-savings tracking, not just projections</a:t>
            </a:r>
            <a:endParaRPr lang="en-US" sz="1450" dirty="0"/>
          </a:p>
        </p:txBody>
      </p:sp>
      <p:pic>
        <p:nvPicPr>
          <p:cNvPr id="6" name="Image 0" descr="/home/claude/assets/strata-hero.cream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8120" y="1417320"/>
            <a:ext cx="4023360" cy="4023360"/>
          </a:xfrm>
          <a:prstGeom prst="rect">
            <a:avLst/>
          </a:prstGeom>
        </p:spPr>
      </p:pic>
      <p:pic>
        <p:nvPicPr>
          <p:cNvPr id="7" name="Image 1" descr="/home/claude/assets/wordmark-in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6355080"/>
            <a:ext cx="964642" cy="14630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436047" y="6327648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05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FC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1248" y="658368"/>
            <a:ext cx="105091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160" kern="0" dirty="0">
                <a:solidFill>
                  <a:srgbClr val="6E6B65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CONTENT LAYOUT · TWO COLUMN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841248" y="987552"/>
            <a:ext cx="98755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spc="-70" kern="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Two surfaces. One source of truth.</a:t>
            </a:r>
            <a:endParaRPr lang="en-US" sz="3100" dirty="0"/>
          </a:p>
        </p:txBody>
      </p:sp>
      <p:sp>
        <p:nvSpPr>
          <p:cNvPr id="4" name="Shape 2"/>
          <p:cNvSpPr/>
          <p:nvPr/>
        </p:nvSpPr>
        <p:spPr>
          <a:xfrm>
            <a:off x="841248" y="2103120"/>
            <a:ext cx="4069080" cy="3246120"/>
          </a:xfrm>
          <a:prstGeom prst="roundRect">
            <a:avLst>
              <a:gd name="adj" fmla="val 3099"/>
            </a:avLst>
          </a:prstGeom>
          <a:solidFill>
            <a:srgbClr val="FAF9F4"/>
          </a:solidFill>
          <a:ln w="12700">
            <a:solidFill>
              <a:srgbClr val="E6E3DA"/>
            </a:solidFill>
            <a:prstDash val="solid"/>
          </a:ln>
          <a:effectLst>
            <a:outerShdw sx="100000" sy="100000" kx="0" ky="0" algn="bl" rotWithShape="0" blurRad="114300" dist="50800" dir="5400000">
              <a:srgbClr val="000000">
                <a:alpha val="12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1207008" y="2395728"/>
            <a:ext cx="3337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For FinOps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1207008" y="2926080"/>
            <a:ext cx="333756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350" dirty="0">
                <a:solidFill>
                  <a:srgbClr val="34322F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A practice that proves savings, not promises. Every finding routes to the owner who can fix it, then tracks back to the committed budget.</a:t>
            </a:r>
            <a:endParaRPr lang="en-US" sz="1350" dirty="0"/>
          </a:p>
        </p:txBody>
      </p:sp>
      <p:sp>
        <p:nvSpPr>
          <p:cNvPr id="7" name="Shape 5"/>
          <p:cNvSpPr/>
          <p:nvPr/>
        </p:nvSpPr>
        <p:spPr>
          <a:xfrm>
            <a:off x="5367528" y="2103120"/>
            <a:ext cx="4069080" cy="3246120"/>
          </a:xfrm>
          <a:prstGeom prst="roundRect">
            <a:avLst>
              <a:gd name="adj" fmla="val 3099"/>
            </a:avLst>
          </a:prstGeom>
          <a:solidFill>
            <a:srgbClr val="1D242D"/>
          </a:solidFill>
          <a:ln w="12700">
            <a:solidFill>
              <a:srgbClr val="E6E3DA"/>
            </a:solidFill>
            <a:prstDash val="solid"/>
          </a:ln>
          <a:effectLst>
            <a:outerShdw sx="100000" sy="100000" kx="0" ky="0" algn="bl" rotWithShape="0" blurRad="114300" dist="50800" dir="5400000">
              <a:srgbClr val="000000">
                <a:alpha val="12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5733288" y="2395728"/>
            <a:ext cx="33375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FCFCF9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For engineering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5733288" y="2926080"/>
            <a:ext cx="333756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350" dirty="0">
                <a:solidFill>
                  <a:srgbClr val="C9C5BA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Cost as a code-review concern, not a quarterly fire drill. Findings show up in Slack, Jira, and as drafted pull requests against the actual module.</a:t>
            </a:r>
            <a:endParaRPr lang="en-US" sz="1350" dirty="0"/>
          </a:p>
        </p:txBody>
      </p:sp>
      <p:pic>
        <p:nvPicPr>
          <p:cNvPr id="10" name="Image 0" descr="/home/claude/assets/strata-iso-onCrea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0" y="2148840"/>
            <a:ext cx="2574867" cy="3017520"/>
          </a:xfrm>
          <a:prstGeom prst="rect">
            <a:avLst/>
          </a:prstGeom>
        </p:spPr>
      </p:pic>
      <p:pic>
        <p:nvPicPr>
          <p:cNvPr id="11" name="Image 1" descr="/home/claude/assets/wordmark-in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6355080"/>
            <a:ext cx="964642" cy="14630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0436047" y="6327648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06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D242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assets/wordmark-cream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248" y="640080"/>
            <a:ext cx="964642" cy="14630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1248" y="1828800"/>
            <a:ext cx="105091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160" kern="0" dirty="0">
                <a:solidFill>
                  <a:srgbClr val="C9C5BA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METRICS LAYOUT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841248" y="2148840"/>
            <a:ext cx="10058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200" spc="-80" kern="0" dirty="0">
                <a:solidFill>
                  <a:srgbClr val="FCFCF9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Numbers earn the space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841248" y="3383280"/>
            <a:ext cx="3137306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000" spc="-180" kern="0" dirty="0">
                <a:solidFill>
                  <a:srgbClr val="FCFCF9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$1.84M</a:t>
            </a:r>
            <a:endParaRPr lang="en-US" sz="6000" dirty="0"/>
          </a:p>
        </p:txBody>
      </p:sp>
      <p:sp>
        <p:nvSpPr>
          <p:cNvPr id="6" name="Shape 3"/>
          <p:cNvSpPr/>
          <p:nvPr/>
        </p:nvSpPr>
        <p:spPr>
          <a:xfrm>
            <a:off x="841248" y="4526280"/>
            <a:ext cx="1254923" cy="0"/>
          </a:xfrm>
          <a:prstGeom prst="line">
            <a:avLst/>
          </a:prstGeom>
          <a:noFill/>
          <a:ln w="19050">
            <a:solidFill>
              <a:srgbClr val="6E6B6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841248" y="4709160"/>
            <a:ext cx="3045866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350" dirty="0">
                <a:solidFill>
                  <a:srgbClr val="C9C5BA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annualized savings surfaced in one environment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527194" y="3383280"/>
            <a:ext cx="3137306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000" spc="-180" kern="0" dirty="0">
                <a:solidFill>
                  <a:srgbClr val="FCFCF9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500+</a:t>
            </a:r>
            <a:endParaRPr lang="en-US" sz="6000" dirty="0"/>
          </a:p>
        </p:txBody>
      </p:sp>
      <p:sp>
        <p:nvSpPr>
          <p:cNvPr id="9" name="Shape 6"/>
          <p:cNvSpPr/>
          <p:nvPr/>
        </p:nvSpPr>
        <p:spPr>
          <a:xfrm>
            <a:off x="4527194" y="4526280"/>
            <a:ext cx="1254923" cy="0"/>
          </a:xfrm>
          <a:prstGeom prst="line">
            <a:avLst/>
          </a:prstGeom>
          <a:noFill/>
          <a:ln w="19050">
            <a:solidFill>
              <a:srgbClr val="6E6B6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527194" y="4709160"/>
            <a:ext cx="3045866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350" dirty="0">
                <a:solidFill>
                  <a:srgbClr val="C9C5BA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expert optimizations across cloud, K8s, data and AI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8213141" y="3383280"/>
            <a:ext cx="3137306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000" spc="-180" kern="0" dirty="0">
                <a:solidFill>
                  <a:srgbClr val="FCFCF9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14 min</a:t>
            </a:r>
            <a:endParaRPr lang="en-US" sz="6000" dirty="0"/>
          </a:p>
        </p:txBody>
      </p:sp>
      <p:sp>
        <p:nvSpPr>
          <p:cNvPr id="12" name="Shape 9"/>
          <p:cNvSpPr/>
          <p:nvPr/>
        </p:nvSpPr>
        <p:spPr>
          <a:xfrm>
            <a:off x="8213141" y="4526280"/>
            <a:ext cx="1254923" cy="0"/>
          </a:xfrm>
          <a:prstGeom prst="line">
            <a:avLst/>
          </a:prstGeom>
          <a:noFill/>
          <a:ln w="19050">
            <a:solidFill>
              <a:srgbClr val="6E6B6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213141" y="4709160"/>
            <a:ext cx="3045866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350" dirty="0">
                <a:solidFill>
                  <a:srgbClr val="C9C5BA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to a read-only connection — no agents</a:t>
            </a:r>
            <a:endParaRPr lang="en-US" sz="1350" dirty="0"/>
          </a:p>
        </p:txBody>
      </p:sp>
      <p:pic>
        <p:nvPicPr>
          <p:cNvPr id="14" name="Image 1" descr="/home/claude/assets/wordmark-cream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6355080"/>
            <a:ext cx="964642" cy="14630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0436047" y="6327648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FC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1248" y="658368"/>
            <a:ext cx="105091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160" kern="0" dirty="0">
                <a:solidFill>
                  <a:srgbClr val="6E6B65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DATA LAYOUT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841248" y="987552"/>
            <a:ext cx="98755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spc="-70" kern="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Realized savings, booked back to budget</a:t>
            </a:r>
            <a:endParaRPr lang="en-US" sz="3100" dirty="0"/>
          </a:p>
        </p:txBody>
      </p:sp>
      <p:graphicFrame>
        <p:nvGraphicFramePr>
          <p:cNvPr id="4" name="Chart 0" descr=""/>
          <p:cNvGraphicFramePr/>
          <p:nvPr/>
        </p:nvGraphicFramePr>
        <p:xfrm>
          <a:off x="841248" y="2011680"/>
          <a:ext cx="6949440" cy="402336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5" name="Text 2"/>
          <p:cNvSpPr/>
          <p:nvPr/>
        </p:nvSpPr>
        <p:spPr>
          <a:xfrm>
            <a:off x="8138160" y="2468880"/>
            <a:ext cx="320040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34322F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Charts use ink on cream with warm-neutral gridlines.</a:t>
            </a:r>
            <a:endParaRPr lang="en-US" sz="1300" dirty="0"/>
          </a:p>
          <a:p>
            <a:pPr indent="0" marL="0">
              <a:lnSpc>
                <a:spcPct val="130000"/>
              </a:lnSpc>
              <a:buNone/>
            </a:pPr>
            <a:endParaRPr lang="en-US" sz="13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34322F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The product severity palette is reserved for in-product findings — never decorate a chart or slide with it.</a:t>
            </a:r>
            <a:endParaRPr lang="en-US" sz="1300" dirty="0"/>
          </a:p>
        </p:txBody>
      </p:sp>
      <p:pic>
        <p:nvPicPr>
          <p:cNvPr id="6" name="Image 0" descr="/home/claude/assets/wordmark-in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6355080"/>
            <a:ext cx="964642" cy="14630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436047" y="6327648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08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FC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1248" y="658368"/>
            <a:ext cx="10509199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160" kern="0" dirty="0">
                <a:solidFill>
                  <a:srgbClr val="6E6B65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LOGO &amp; ICON LAYOUT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841248" y="987552"/>
            <a:ext cx="98755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0000"/>
              </a:lnSpc>
              <a:buNone/>
            </a:pPr>
            <a:r>
              <a:rPr lang="en-US" sz="3100" spc="-70" kern="0" dirty="0">
                <a:solidFill>
                  <a:srgbClr val="1D242D"/>
                </a:solidFill>
                <a:latin typeface="Switzer Semibold" pitchFamily="34" charset="0"/>
                <a:ea typeface="Switzer Semibold" pitchFamily="34" charset="-122"/>
                <a:cs typeface="Switzer Semibold" pitchFamily="34" charset="-120"/>
              </a:rPr>
              <a:t>Already where your stack lives</a:t>
            </a:r>
            <a:endParaRPr lang="en-US" sz="3100" dirty="0"/>
          </a:p>
        </p:txBody>
      </p:sp>
      <p:sp>
        <p:nvSpPr>
          <p:cNvPr id="4" name="Text 2"/>
          <p:cNvSpPr/>
          <p:nvPr/>
        </p:nvSpPr>
        <p:spPr>
          <a:xfrm>
            <a:off x="841248" y="196596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500" dirty="0">
                <a:solidFill>
                  <a:srgbClr val="34322F"/>
                </a:solidFill>
                <a:latin typeface="Switzer" pitchFamily="34" charset="0"/>
                <a:ea typeface="Switzer" pitchFamily="34" charset="-122"/>
                <a:cs typeface="Switzer" pitchFamily="34" charset="-120"/>
              </a:rPr>
              <a:t>Vendor marks are the one place color enters a deck — always the real logo, never an emoji or a redrawn glyph.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841248" y="2880360"/>
            <a:ext cx="1627632" cy="1298448"/>
          </a:xfrm>
          <a:prstGeom prst="roundRect">
            <a:avLst>
              <a:gd name="adj" fmla="val 7746"/>
            </a:avLst>
          </a:prstGeom>
          <a:solidFill>
            <a:srgbClr val="FCFCF9"/>
          </a:solidFill>
          <a:ln w="12700">
            <a:solidFill>
              <a:srgbClr val="E6E3DA"/>
            </a:solidFill>
            <a:prstDash val="solid"/>
          </a:ln>
          <a:effectLst>
            <a:outerShdw sx="100000" sy="100000" kx="0" ky="0" algn="bl" rotWithShape="0" blurRad="114300" dist="50800" dir="5400000">
              <a:srgbClr val="000000">
                <a:alpha val="12000"/>
              </a:srgbClr>
            </a:outerShdw>
          </a:effectLst>
        </p:spPr>
      </p:sp>
      <p:pic>
        <p:nvPicPr>
          <p:cNvPr id="6" name="Image 0" descr="/home/claude/assets/aw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304" y="3118104"/>
            <a:ext cx="731520" cy="7315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41248" y="3794760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AWS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2617561" y="2880360"/>
            <a:ext cx="1627632" cy="1298448"/>
          </a:xfrm>
          <a:prstGeom prst="roundRect">
            <a:avLst>
              <a:gd name="adj" fmla="val 7746"/>
            </a:avLst>
          </a:prstGeom>
          <a:solidFill>
            <a:srgbClr val="FCFCF9"/>
          </a:solidFill>
          <a:ln w="12700">
            <a:solidFill>
              <a:srgbClr val="E6E3DA"/>
            </a:solidFill>
            <a:prstDash val="solid"/>
          </a:ln>
          <a:effectLst>
            <a:outerShdw sx="100000" sy="100000" kx="0" ky="0" algn="bl" rotWithShape="0" blurRad="114300" dist="50800" dir="5400000">
              <a:srgbClr val="000000">
                <a:alpha val="12000"/>
              </a:srgbClr>
            </a:outerShdw>
          </a:effectLst>
        </p:spPr>
      </p:sp>
      <p:pic>
        <p:nvPicPr>
          <p:cNvPr id="9" name="Image 1" descr="/home/claude/assets/azur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617" y="3118104"/>
            <a:ext cx="731520" cy="7315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617561" y="3794760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Azure</a:t>
            </a:r>
            <a:endParaRPr lang="en-US" sz="1050" dirty="0"/>
          </a:p>
        </p:txBody>
      </p:sp>
      <p:sp>
        <p:nvSpPr>
          <p:cNvPr id="11" name="Shape 7"/>
          <p:cNvSpPr/>
          <p:nvPr/>
        </p:nvSpPr>
        <p:spPr>
          <a:xfrm>
            <a:off x="4393875" y="2880360"/>
            <a:ext cx="1627632" cy="1298448"/>
          </a:xfrm>
          <a:prstGeom prst="roundRect">
            <a:avLst>
              <a:gd name="adj" fmla="val 7746"/>
            </a:avLst>
          </a:prstGeom>
          <a:solidFill>
            <a:srgbClr val="FCFCF9"/>
          </a:solidFill>
          <a:ln w="12700">
            <a:solidFill>
              <a:srgbClr val="E6E3DA"/>
            </a:solidFill>
            <a:prstDash val="solid"/>
          </a:ln>
          <a:effectLst>
            <a:outerShdw sx="100000" sy="100000" kx="0" ky="0" algn="bl" rotWithShape="0" blurRad="114300" dist="50800" dir="5400000">
              <a:srgbClr val="000000">
                <a:alpha val="12000"/>
              </a:srgbClr>
            </a:outerShdw>
          </a:effectLst>
        </p:spPr>
      </p:sp>
      <p:pic>
        <p:nvPicPr>
          <p:cNvPr id="12" name="Image 2" descr="/home/claude/assets/gcp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931" y="3118104"/>
            <a:ext cx="731520" cy="73152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393875" y="3794760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GCP</a:t>
            </a:r>
            <a:endParaRPr lang="en-US" sz="1050" dirty="0"/>
          </a:p>
        </p:txBody>
      </p:sp>
      <p:sp>
        <p:nvSpPr>
          <p:cNvPr id="14" name="Shape 9"/>
          <p:cNvSpPr/>
          <p:nvPr/>
        </p:nvSpPr>
        <p:spPr>
          <a:xfrm>
            <a:off x="6170188" y="2880360"/>
            <a:ext cx="1627632" cy="1298448"/>
          </a:xfrm>
          <a:prstGeom prst="roundRect">
            <a:avLst>
              <a:gd name="adj" fmla="val 7746"/>
            </a:avLst>
          </a:prstGeom>
          <a:solidFill>
            <a:srgbClr val="FCFCF9"/>
          </a:solidFill>
          <a:ln w="12700">
            <a:solidFill>
              <a:srgbClr val="E6E3DA"/>
            </a:solidFill>
            <a:prstDash val="solid"/>
          </a:ln>
          <a:effectLst>
            <a:outerShdw sx="100000" sy="100000" kx="0" ky="0" algn="bl" rotWithShape="0" blurRad="114300" dist="50800" dir="5400000">
              <a:srgbClr val="000000">
                <a:alpha val="12000"/>
              </a:srgbClr>
            </a:outerShdw>
          </a:effectLst>
        </p:spPr>
      </p:sp>
      <p:pic>
        <p:nvPicPr>
          <p:cNvPr id="15" name="Image 3" descr="/home/claude/assets/kubernete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244" y="3118104"/>
            <a:ext cx="731520" cy="73152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170188" y="3794760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Kubernetes</a:t>
            </a:r>
            <a:endParaRPr lang="en-US" sz="1050" dirty="0"/>
          </a:p>
        </p:txBody>
      </p:sp>
      <p:sp>
        <p:nvSpPr>
          <p:cNvPr id="17" name="Shape 11"/>
          <p:cNvSpPr/>
          <p:nvPr/>
        </p:nvSpPr>
        <p:spPr>
          <a:xfrm>
            <a:off x="7946502" y="2880360"/>
            <a:ext cx="1627632" cy="1298448"/>
          </a:xfrm>
          <a:prstGeom prst="roundRect">
            <a:avLst>
              <a:gd name="adj" fmla="val 7746"/>
            </a:avLst>
          </a:prstGeom>
          <a:solidFill>
            <a:srgbClr val="FCFCF9"/>
          </a:solidFill>
          <a:ln w="12700">
            <a:solidFill>
              <a:srgbClr val="E6E3DA"/>
            </a:solidFill>
            <a:prstDash val="solid"/>
          </a:ln>
          <a:effectLst>
            <a:outerShdw sx="100000" sy="100000" kx="0" ky="0" algn="bl" rotWithShape="0" blurRad="114300" dist="50800" dir="5400000">
              <a:srgbClr val="000000">
                <a:alpha val="12000"/>
              </a:srgbClr>
            </a:outerShdw>
          </a:effectLst>
        </p:spPr>
      </p:sp>
      <p:pic>
        <p:nvPicPr>
          <p:cNvPr id="18" name="Image 4" descr="/home/claude/assets/snowflake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558" y="3118104"/>
            <a:ext cx="731520" cy="73152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7946502" y="3794760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Snowflake</a:t>
            </a:r>
            <a:endParaRPr lang="en-US" sz="1050" dirty="0"/>
          </a:p>
        </p:txBody>
      </p:sp>
      <p:sp>
        <p:nvSpPr>
          <p:cNvPr id="20" name="Shape 13"/>
          <p:cNvSpPr/>
          <p:nvPr/>
        </p:nvSpPr>
        <p:spPr>
          <a:xfrm>
            <a:off x="9722815" y="2880360"/>
            <a:ext cx="1627632" cy="1298448"/>
          </a:xfrm>
          <a:prstGeom prst="roundRect">
            <a:avLst>
              <a:gd name="adj" fmla="val 7746"/>
            </a:avLst>
          </a:prstGeom>
          <a:solidFill>
            <a:srgbClr val="FCFCF9"/>
          </a:solidFill>
          <a:ln w="12700">
            <a:solidFill>
              <a:srgbClr val="E6E3DA"/>
            </a:solidFill>
            <a:prstDash val="solid"/>
          </a:ln>
          <a:effectLst>
            <a:outerShdw sx="100000" sy="100000" kx="0" ky="0" algn="bl" rotWithShape="0" blurRad="114300" dist="50800" dir="5400000">
              <a:srgbClr val="000000">
                <a:alpha val="12000"/>
              </a:srgbClr>
            </a:outerShdw>
          </a:effectLst>
        </p:spPr>
      </p:sp>
      <p:pic>
        <p:nvPicPr>
          <p:cNvPr id="21" name="Image 5" descr="/home/claude/assets/databricks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0871" y="3118104"/>
            <a:ext cx="731520" cy="731520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9722815" y="3794760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Databricks</a:t>
            </a:r>
            <a:endParaRPr lang="en-US" sz="1050" dirty="0"/>
          </a:p>
        </p:txBody>
      </p:sp>
      <p:sp>
        <p:nvSpPr>
          <p:cNvPr id="23" name="Shape 15"/>
          <p:cNvSpPr/>
          <p:nvPr/>
        </p:nvSpPr>
        <p:spPr>
          <a:xfrm>
            <a:off x="841248" y="4498848"/>
            <a:ext cx="1627632" cy="1298448"/>
          </a:xfrm>
          <a:prstGeom prst="roundRect">
            <a:avLst>
              <a:gd name="adj" fmla="val 7746"/>
            </a:avLst>
          </a:prstGeom>
          <a:solidFill>
            <a:srgbClr val="FCFCF9"/>
          </a:solidFill>
          <a:ln w="12700">
            <a:solidFill>
              <a:srgbClr val="E6E3DA"/>
            </a:solidFill>
            <a:prstDash val="solid"/>
          </a:ln>
          <a:effectLst>
            <a:outerShdw sx="100000" sy="100000" kx="0" ky="0" algn="bl" rotWithShape="0" blurRad="114300" dist="50800" dir="5400000">
              <a:srgbClr val="000000">
                <a:alpha val="12000"/>
              </a:srgbClr>
            </a:outerShdw>
          </a:effectLst>
        </p:spPr>
      </p:sp>
      <p:pic>
        <p:nvPicPr>
          <p:cNvPr id="24" name="Image 6" descr="/home/claude/assets/slack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304" y="4736592"/>
            <a:ext cx="731520" cy="731520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841248" y="5413248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Slack</a:t>
            </a:r>
            <a:endParaRPr lang="en-US" sz="1050" dirty="0"/>
          </a:p>
        </p:txBody>
      </p:sp>
      <p:sp>
        <p:nvSpPr>
          <p:cNvPr id="26" name="Shape 17"/>
          <p:cNvSpPr/>
          <p:nvPr/>
        </p:nvSpPr>
        <p:spPr>
          <a:xfrm>
            <a:off x="2617561" y="4498848"/>
            <a:ext cx="1627632" cy="1298448"/>
          </a:xfrm>
          <a:prstGeom prst="roundRect">
            <a:avLst>
              <a:gd name="adj" fmla="val 7746"/>
            </a:avLst>
          </a:prstGeom>
          <a:solidFill>
            <a:srgbClr val="FCFCF9"/>
          </a:solidFill>
          <a:ln w="12700">
            <a:solidFill>
              <a:srgbClr val="E6E3DA"/>
            </a:solidFill>
            <a:prstDash val="solid"/>
          </a:ln>
          <a:effectLst>
            <a:outerShdw sx="100000" sy="100000" kx="0" ky="0" algn="bl" rotWithShape="0" blurRad="114300" dist="50800" dir="5400000">
              <a:srgbClr val="000000">
                <a:alpha val="12000"/>
              </a:srgbClr>
            </a:outerShdw>
          </a:effectLst>
        </p:spPr>
      </p:sp>
      <p:pic>
        <p:nvPicPr>
          <p:cNvPr id="27" name="Image 7" descr="/home/claude/assets/jira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5617" y="4736592"/>
            <a:ext cx="731520" cy="731520"/>
          </a:xfrm>
          <a:prstGeom prst="rect">
            <a:avLst/>
          </a:prstGeom>
        </p:spPr>
      </p:pic>
      <p:sp>
        <p:nvSpPr>
          <p:cNvPr id="28" name="Text 18"/>
          <p:cNvSpPr/>
          <p:nvPr/>
        </p:nvSpPr>
        <p:spPr>
          <a:xfrm>
            <a:off x="2617561" y="5413248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Jira</a:t>
            </a:r>
            <a:endParaRPr lang="en-US" sz="1050" dirty="0"/>
          </a:p>
        </p:txBody>
      </p:sp>
      <p:sp>
        <p:nvSpPr>
          <p:cNvPr id="29" name="Shape 19"/>
          <p:cNvSpPr/>
          <p:nvPr/>
        </p:nvSpPr>
        <p:spPr>
          <a:xfrm>
            <a:off x="4393875" y="4498848"/>
            <a:ext cx="1627632" cy="1298448"/>
          </a:xfrm>
          <a:prstGeom prst="roundRect">
            <a:avLst>
              <a:gd name="adj" fmla="val 7746"/>
            </a:avLst>
          </a:prstGeom>
          <a:solidFill>
            <a:srgbClr val="FCFCF9"/>
          </a:solidFill>
          <a:ln w="12700">
            <a:solidFill>
              <a:srgbClr val="E6E3DA"/>
            </a:solidFill>
            <a:prstDash val="solid"/>
          </a:ln>
          <a:effectLst>
            <a:outerShdw sx="100000" sy="100000" kx="0" ky="0" algn="bl" rotWithShape="0" blurRad="114300" dist="50800" dir="5400000">
              <a:srgbClr val="000000">
                <a:alpha val="12000"/>
              </a:srgbClr>
            </a:outerShdw>
          </a:effectLst>
        </p:spPr>
      </p:sp>
      <p:pic>
        <p:nvPicPr>
          <p:cNvPr id="30" name="Image 8" descr="/home/claude/assets/github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1931" y="4736592"/>
            <a:ext cx="731520" cy="731520"/>
          </a:xfrm>
          <a:prstGeom prst="rect">
            <a:avLst/>
          </a:prstGeom>
        </p:spPr>
      </p:pic>
      <p:sp>
        <p:nvSpPr>
          <p:cNvPr id="31" name="Text 20"/>
          <p:cNvSpPr/>
          <p:nvPr/>
        </p:nvSpPr>
        <p:spPr>
          <a:xfrm>
            <a:off x="4393875" y="5413248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GitHub</a:t>
            </a:r>
            <a:endParaRPr lang="en-US" sz="1050" dirty="0"/>
          </a:p>
        </p:txBody>
      </p:sp>
      <p:sp>
        <p:nvSpPr>
          <p:cNvPr id="32" name="Shape 21"/>
          <p:cNvSpPr/>
          <p:nvPr/>
        </p:nvSpPr>
        <p:spPr>
          <a:xfrm>
            <a:off x="6170188" y="4498848"/>
            <a:ext cx="1627632" cy="1298448"/>
          </a:xfrm>
          <a:prstGeom prst="roundRect">
            <a:avLst>
              <a:gd name="adj" fmla="val 7746"/>
            </a:avLst>
          </a:prstGeom>
          <a:solidFill>
            <a:srgbClr val="FCFCF9"/>
          </a:solidFill>
          <a:ln w="12700">
            <a:solidFill>
              <a:srgbClr val="E6E3DA"/>
            </a:solidFill>
            <a:prstDash val="solid"/>
          </a:ln>
          <a:effectLst>
            <a:outerShdw sx="100000" sy="100000" kx="0" ky="0" algn="bl" rotWithShape="0" blurRad="114300" dist="50800" dir="5400000">
              <a:srgbClr val="000000">
                <a:alpha val="12000"/>
              </a:srgbClr>
            </a:outerShdw>
          </a:effectLst>
        </p:spPr>
      </p:sp>
      <p:pic>
        <p:nvPicPr>
          <p:cNvPr id="33" name="Image 9" descr="/home/claude/assets/datadog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8244" y="4736592"/>
            <a:ext cx="731520" cy="731520"/>
          </a:xfrm>
          <a:prstGeom prst="rect">
            <a:avLst/>
          </a:prstGeom>
        </p:spPr>
      </p:pic>
      <p:sp>
        <p:nvSpPr>
          <p:cNvPr id="34" name="Text 22"/>
          <p:cNvSpPr/>
          <p:nvPr/>
        </p:nvSpPr>
        <p:spPr>
          <a:xfrm>
            <a:off x="6170188" y="5413248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Datadog</a:t>
            </a:r>
            <a:endParaRPr lang="en-US" sz="1050" dirty="0"/>
          </a:p>
        </p:txBody>
      </p:sp>
      <p:sp>
        <p:nvSpPr>
          <p:cNvPr id="35" name="Shape 23"/>
          <p:cNvSpPr/>
          <p:nvPr/>
        </p:nvSpPr>
        <p:spPr>
          <a:xfrm>
            <a:off x="7946502" y="4498848"/>
            <a:ext cx="1627632" cy="1298448"/>
          </a:xfrm>
          <a:prstGeom prst="roundRect">
            <a:avLst>
              <a:gd name="adj" fmla="val 7746"/>
            </a:avLst>
          </a:prstGeom>
          <a:solidFill>
            <a:srgbClr val="FCFCF9"/>
          </a:solidFill>
          <a:ln w="12700">
            <a:solidFill>
              <a:srgbClr val="E6E3DA"/>
            </a:solidFill>
            <a:prstDash val="solid"/>
          </a:ln>
          <a:effectLst>
            <a:outerShdw sx="100000" sy="100000" kx="0" ky="0" algn="bl" rotWithShape="0" blurRad="114300" dist="50800" dir="5400000">
              <a:srgbClr val="000000">
                <a:alpha val="12000"/>
              </a:srgbClr>
            </a:outerShdw>
          </a:effectLst>
        </p:spPr>
      </p:sp>
      <p:pic>
        <p:nvPicPr>
          <p:cNvPr id="36" name="Image 10" descr="/home/claude/assets/bedrock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4558" y="4736592"/>
            <a:ext cx="731520" cy="731520"/>
          </a:xfrm>
          <a:prstGeom prst="rect">
            <a:avLst/>
          </a:prstGeom>
        </p:spPr>
      </p:pic>
      <p:sp>
        <p:nvSpPr>
          <p:cNvPr id="37" name="Text 24"/>
          <p:cNvSpPr/>
          <p:nvPr/>
        </p:nvSpPr>
        <p:spPr>
          <a:xfrm>
            <a:off x="7946502" y="5413248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Bedrock</a:t>
            </a:r>
            <a:endParaRPr lang="en-US" sz="1050" dirty="0"/>
          </a:p>
        </p:txBody>
      </p:sp>
      <p:sp>
        <p:nvSpPr>
          <p:cNvPr id="38" name="Shape 25"/>
          <p:cNvSpPr/>
          <p:nvPr/>
        </p:nvSpPr>
        <p:spPr>
          <a:xfrm>
            <a:off x="9722815" y="4498848"/>
            <a:ext cx="1627632" cy="1298448"/>
          </a:xfrm>
          <a:prstGeom prst="roundRect">
            <a:avLst>
              <a:gd name="adj" fmla="val 7746"/>
            </a:avLst>
          </a:prstGeom>
          <a:solidFill>
            <a:srgbClr val="FCFCF9"/>
          </a:solidFill>
          <a:ln w="12700">
            <a:solidFill>
              <a:srgbClr val="E6E3DA"/>
            </a:solidFill>
            <a:prstDash val="solid"/>
          </a:ln>
          <a:effectLst>
            <a:outerShdw sx="100000" sy="100000" kx="0" ky="0" algn="bl" rotWithShape="0" blurRad="114300" dist="50800" dir="5400000">
              <a:srgbClr val="000000">
                <a:alpha val="12000"/>
              </a:srgbClr>
            </a:outerShdw>
          </a:effectLst>
        </p:spPr>
      </p:sp>
      <p:pic>
        <p:nvPicPr>
          <p:cNvPr id="39" name="Image 11" descr="/home/claude/assets/karpenter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70871" y="4736592"/>
            <a:ext cx="731520" cy="731520"/>
          </a:xfrm>
          <a:prstGeom prst="rect">
            <a:avLst/>
          </a:prstGeom>
        </p:spPr>
      </p:pic>
      <p:sp>
        <p:nvSpPr>
          <p:cNvPr id="40" name="Text 26"/>
          <p:cNvSpPr/>
          <p:nvPr/>
        </p:nvSpPr>
        <p:spPr>
          <a:xfrm>
            <a:off x="9722815" y="5413248"/>
            <a:ext cx="16276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Karpenter</a:t>
            </a:r>
            <a:endParaRPr lang="en-US" sz="1050" dirty="0"/>
          </a:p>
        </p:txBody>
      </p:sp>
      <p:pic>
        <p:nvPicPr>
          <p:cNvPr id="41" name="Image 12" descr="/home/claude/assets/wordmark-ink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248" y="6355080"/>
            <a:ext cx="964642" cy="146304"/>
          </a:xfrm>
          <a:prstGeom prst="rect">
            <a:avLst/>
          </a:prstGeom>
        </p:spPr>
      </p:pic>
      <p:sp>
        <p:nvSpPr>
          <p:cNvPr id="42" name="Text 27"/>
          <p:cNvSpPr/>
          <p:nvPr/>
        </p:nvSpPr>
        <p:spPr>
          <a:xfrm>
            <a:off x="10436047" y="6327648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E6B65"/>
                </a:solidFill>
                <a:latin typeface="Switzer Medium" pitchFamily="34" charset="0"/>
                <a:ea typeface="Switzer Medium" pitchFamily="34" charset="-122"/>
                <a:cs typeface="Switzer Medium" pitchFamily="34" charset="-120"/>
              </a:rPr>
              <a:t>09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PointFive Corporate Template</dc:title>
  <dc:subject>PptxGenJS Presentation</dc:subject>
  <dc:creator>PointFive</dc:creator>
  <cp:lastModifiedBy>PointFive</cp:lastModifiedBy>
  <cp:revision>1</cp:revision>
  <dcterms:created xsi:type="dcterms:W3CDTF">2026-06-16T02:02:38Z</dcterms:created>
  <dcterms:modified xsi:type="dcterms:W3CDTF">2026-06-16T02:02:38Z</dcterms:modified>
</cp:coreProperties>
</file>